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9" r:id="rId19"/>
    <p:sldId id="277" r:id="rId20"/>
    <p:sldId id="278" r:id="rId21"/>
    <p:sldId id="261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4" r:id="rId36"/>
    <p:sldId id="262" r:id="rId37"/>
    <p:sldId id="264" r:id="rId38"/>
    <p:sldId id="263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93E06-73F3-45D1-B505-C089A5E1D838}" type="datetimeFigureOut">
              <a:rPr lang="de-DE" smtClean="0"/>
              <a:t>31.08.2025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712E9-BF7B-4AF6-A046-960C22BE12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97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712E9-BF7B-4AF6-A046-960C22BE12C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483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712E9-BF7B-4AF6-A046-960C22BE12CF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1420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31.08.2025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31.08.2025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31.08.2025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31.08.2025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31.08.2025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31.08.2025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31.08.2025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31.08.2025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31.08.2025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31.08.2025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31.08.2025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31.08.2025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487111"/>
            <a:ext cx="9144000" cy="2256089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Datenanalyse</a:t>
            </a:r>
            <a:b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von</a:t>
            </a:r>
            <a:br>
              <a:rPr lang="de-DE" b="1" dirty="0"/>
            </a:br>
            <a:endParaRPr lang="de-DE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945863"/>
            <a:ext cx="9144000" cy="1655762"/>
          </a:xfrm>
          <a:ln>
            <a:noFill/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Basierend auf über 50.000 EUW </a:t>
            </a:r>
            <a:r>
              <a:rPr lang="de-DE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Ranked</a:t>
            </a: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 Spielen </a:t>
            </a:r>
            <a:endParaRPr lang="de-DE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(</a:t>
            </a:r>
            <a:r>
              <a:rPr lang="de-DE" sz="22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Kaggle</a:t>
            </a: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 Datensatz)</a:t>
            </a:r>
            <a:endParaRPr lang="de-DE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de-DE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Projektarbeit August 2025</a:t>
            </a:r>
          </a:p>
          <a:p>
            <a:r>
              <a:rPr lang="de-DE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n-lt"/>
                <a:cs typeface="+mn-lt"/>
              </a:rPr>
              <a:t>Von Aljoscha Kropp</a:t>
            </a:r>
          </a:p>
          <a:p>
            <a:endParaRPr lang="de-DE" dirty="0"/>
          </a:p>
        </p:txBody>
      </p:sp>
      <p:pic>
        <p:nvPicPr>
          <p:cNvPr id="10" name="Grafik 9" descr="Ein Bild, das Schrift, Text, Typografie, Logo enthält.&#10;&#10;KI-generierte Inhalte können fehlerhaft sein.">
            <a:extLst>
              <a:ext uri="{FF2B5EF4-FFF2-40B4-BE49-F238E27FC236}">
                <a16:creationId xmlns:a16="http://schemas.microsoft.com/office/drawing/2014/main" id="{A0D3BC26-DB3B-1213-6C2A-D9EC48656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292" y="1491690"/>
            <a:ext cx="5697416" cy="345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E74230-04A5-077C-C260-6081656D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Top 5 meistgespielte Champions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A24223-AA6C-013A-3FBC-E1E282F32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3469593"/>
          </a:xfrm>
        </p:spPr>
        <p:txBody>
          <a:bodyPr>
            <a:normAutofit/>
          </a:bodyPr>
          <a:lstStyle/>
          <a:p>
            <a:pPr algn="ctr"/>
            <a:endParaRPr lang="de-DE" sz="2400" b="1" dirty="0"/>
          </a:p>
          <a:p>
            <a:pPr algn="ctr"/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Tristana &amp; </a:t>
            </a:r>
            <a:r>
              <a:rPr lang="de-DE" sz="2400" b="1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Thresh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mit je </a:t>
            </a:r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2,5 % </a:t>
            </a:r>
            <a:r>
              <a:rPr lang="de-DE" sz="2400" b="1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Pickrate</a:t>
            </a:r>
            <a:endParaRPr lang="de-DE" sz="2400" b="1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endParaRPr lang="de-DE" sz="24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Fokus auf </a:t>
            </a:r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ADC und </a:t>
            </a:r>
            <a:r>
              <a:rPr lang="de-DE" sz="2400" b="1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Jungle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Rollen</a:t>
            </a:r>
          </a:p>
          <a:p>
            <a:pPr algn="ctr"/>
            <a:endParaRPr lang="de-DE" sz="24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In </a:t>
            </a:r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Season 9 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galten die Champions als besonders beliebt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6F39B88-9513-852C-E3B3-8DE0A9AF0A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899139"/>
            <a:ext cx="5181600" cy="411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08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376466-75C1-51D9-1331-C618E162F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209"/>
            <a:ext cx="10515600" cy="1325563"/>
          </a:xfrm>
        </p:spPr>
        <p:txBody>
          <a:bodyPr/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Siegquote der Top 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BF66B6-9E35-2AF2-6878-08BCCBA5A2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2" y="1230593"/>
            <a:ext cx="5181600" cy="3566443"/>
          </a:xfrm>
        </p:spPr>
        <p:txBody>
          <a:bodyPr>
            <a:normAutofit lnSpcReduction="10000"/>
          </a:bodyPr>
          <a:lstStyle/>
          <a:p>
            <a:pPr algn="ctr"/>
            <a:endParaRPr lang="de-DE" sz="2400" dirty="0"/>
          </a:p>
          <a:p>
            <a:pPr algn="ctr"/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Tristana &amp; </a:t>
            </a:r>
            <a:r>
              <a:rPr lang="de-DE" sz="2400" b="1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Vayne</a:t>
            </a:r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mit den höchsten Siegquoten </a:t>
            </a:r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( 26 %)</a:t>
            </a:r>
          </a:p>
          <a:p>
            <a:pPr algn="ctr"/>
            <a:endParaRPr lang="de-DE" sz="24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400" b="1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Thresh</a:t>
            </a:r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&amp; Lee 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Sin trotz hoher </a:t>
            </a:r>
            <a:r>
              <a:rPr lang="de-DE" sz="24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Pickrate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eher durchschnittlich</a:t>
            </a:r>
          </a:p>
          <a:p>
            <a:pPr algn="ctr"/>
            <a:endParaRPr lang="de-DE" sz="24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Lee Sin 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und </a:t>
            </a:r>
            <a:r>
              <a:rPr lang="de-DE" sz="2400" b="1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Kayn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sind </a:t>
            </a:r>
            <a:r>
              <a:rPr lang="de-DE" sz="24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Jungler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Champion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B4BF753F-B89C-FFA2-60D2-94400D8B06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19772"/>
            <a:ext cx="5664758" cy="427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22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3FAEB-39AE-211C-5FDC-261F3300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Vergleich </a:t>
            </a:r>
            <a:r>
              <a:rPr lang="de-DE" b="1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Pickrate</a:t>
            </a:r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vs. </a:t>
            </a:r>
            <a:r>
              <a:rPr lang="de-DE" b="1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Banrate</a:t>
            </a:r>
            <a:endParaRPr lang="de-DE" b="1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45B885-B5D2-AF3D-7712-3303C9044D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ctr"/>
            <a:endParaRPr lang="de-DE" sz="2400" b="1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Yasuo &amp; </a:t>
            </a:r>
            <a:r>
              <a:rPr lang="de-DE" sz="2400" b="1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Zed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: häufig gebannt, aber wenig gespielt</a:t>
            </a:r>
          </a:p>
          <a:p>
            <a:pPr algn="ctr"/>
            <a:endParaRPr lang="de-DE" sz="2400" b="1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Tristana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: hohe </a:t>
            </a:r>
            <a:r>
              <a:rPr lang="de-DE" sz="24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Pickrate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, gleiche </a:t>
            </a:r>
            <a:r>
              <a:rPr lang="de-DE" sz="24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Banrate</a:t>
            </a:r>
            <a:endParaRPr lang="de-DE" sz="24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endParaRPr lang="de-DE" sz="24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Die </a:t>
            </a:r>
            <a:r>
              <a:rPr lang="de-DE" sz="24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Banrate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zeigt, dass die meisten Spieler keine Lust auf Yasuo haben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C97516B-920A-EC4C-2944-24B17E6CE8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066986"/>
            <a:ext cx="5594421" cy="386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5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FFAF7A-06B9-7F53-EC8E-FD5AE9431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Beliebtesten Combo-Champions in einem Team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92C9D1-F54C-631E-C344-3F34B43DC3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Rakan</a:t>
            </a: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und </a:t>
            </a:r>
            <a:r>
              <a:rPr lang="de-DE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Xayah</a:t>
            </a: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sind mit Abstand das beliebteste Duo – vermutlich wegen ihrer starken Harmonie</a:t>
            </a:r>
          </a:p>
          <a:p>
            <a:pPr algn="ctr"/>
            <a:endParaRPr lang="de-DE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Thresh</a:t>
            </a: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kommt in 6 von 10 Top-Duos vor – ein sehr flexibler Support-Pick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Viele Kombinationen stammen von Bot-Lane-Duos (ADC und Support)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CBEE10F-F555-57ED-7382-E754748344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25625"/>
            <a:ext cx="5654710" cy="398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92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D2AB1B-08C6-6C2E-AF14-F1ECC130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Verteilung der </a:t>
            </a:r>
            <a:r>
              <a:rPr lang="de-DE" b="1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Summoner</a:t>
            </a:r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Spells (gesamt)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0612C0-CD10-B415-57BE-8D89D158F7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ctr"/>
            <a:endParaRPr lang="de-DE" sz="2400" dirty="0"/>
          </a:p>
          <a:p>
            <a:pPr algn="ctr">
              <a:lnSpc>
                <a:spcPct val="70000"/>
              </a:lnSpc>
            </a:pP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Flash ist mit </a:t>
            </a:r>
            <a:r>
              <a:rPr lang="de-DE" sz="26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49 % </a:t>
            </a: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klar der meistgenutzte Spell – fast jeder Spieler verwendet ihn</a:t>
            </a:r>
          </a:p>
          <a:p>
            <a:pPr algn="ctr">
              <a:lnSpc>
                <a:spcPct val="70000"/>
              </a:lnSpc>
            </a:pPr>
            <a:endParaRPr lang="de-DE" sz="26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70000"/>
              </a:lnSpc>
            </a:pPr>
            <a:r>
              <a:rPr lang="de-DE" sz="26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Teleport</a:t>
            </a: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de-DE" sz="26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(10,6 %) </a:t>
            </a: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und Heal </a:t>
            </a:r>
            <a:r>
              <a:rPr lang="de-DE" sz="26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(10,5 %) </a:t>
            </a: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belegen gemeinsam den zweiten Platz</a:t>
            </a:r>
          </a:p>
          <a:p>
            <a:pPr algn="ctr">
              <a:lnSpc>
                <a:spcPct val="70000"/>
              </a:lnSpc>
            </a:pPr>
            <a:endParaRPr lang="de-DE" sz="26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70000"/>
              </a:lnSpc>
            </a:pP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Weniger beliebte Spells wie </a:t>
            </a:r>
            <a:r>
              <a:rPr lang="de-DE" sz="26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Barrier</a:t>
            </a: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und Ghost werden kaum eingesetzt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65BEA22D-2576-BF8C-EE96-34AF5F7749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147373"/>
            <a:ext cx="5443695" cy="370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48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330BD9-C1F3-F8BC-32AA-BA6EFB79E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Top 10 </a:t>
            </a:r>
            <a:r>
              <a:rPr lang="de-DE" b="1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Summoner</a:t>
            </a:r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Spell-Kombinationen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A19660-DA1F-8543-0AC4-22E1675CB0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algn="ctr">
              <a:lnSpc>
                <a:spcPct val="80000"/>
              </a:lnSpc>
            </a:pP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Flash und Heal </a:t>
            </a:r>
            <a:r>
              <a:rPr lang="de-DE" sz="26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(21,1 %) </a:t>
            </a: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sowie Flash und </a:t>
            </a:r>
            <a:r>
              <a:rPr lang="de-DE" sz="26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Teleport</a:t>
            </a: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de-DE" sz="26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(20,8 %) </a:t>
            </a: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sind die beliebtesten Spell-Kombinationen</a:t>
            </a:r>
          </a:p>
          <a:p>
            <a:pPr algn="ctr">
              <a:lnSpc>
                <a:spcPct val="80000"/>
              </a:lnSpc>
            </a:pPr>
            <a:endParaRPr lang="de-DE" sz="26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80000"/>
              </a:lnSpc>
            </a:pP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Flash ist in jeder Top-Kombi enthalten – ein echter </a:t>
            </a:r>
            <a:r>
              <a:rPr lang="de-DE" sz="26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Pflichtspell</a:t>
            </a: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in fast jedem Spiel</a:t>
            </a:r>
          </a:p>
          <a:p>
            <a:pPr algn="ctr">
              <a:lnSpc>
                <a:spcPct val="80000"/>
              </a:lnSpc>
            </a:pPr>
            <a:endParaRPr lang="de-DE" sz="26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80000"/>
              </a:lnSpc>
            </a:pP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Defensive oder seltene Kombinationen wie Ghost und </a:t>
            </a:r>
            <a:r>
              <a:rPr lang="de-DE" sz="26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Smite</a:t>
            </a: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oder </a:t>
            </a:r>
            <a:r>
              <a:rPr lang="de-DE" sz="26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Smite</a:t>
            </a: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und Ignite werden kaum genutzt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18698E3-B7F0-013C-7464-B1AECE4DE5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825625"/>
            <a:ext cx="5413549" cy="415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6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A9A56E-C700-B3F8-0FBB-238536D7E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First </a:t>
            </a:r>
            <a:r>
              <a:rPr lang="de-DE" b="1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Objectives</a:t>
            </a:r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im 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0DAF22-0E9D-9B79-0920-66FF06781B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endParaRPr lang="de-DE" sz="26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80000"/>
              </a:lnSpc>
            </a:pP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First Blood, Tower und Dragon sind fast immer Teil jedes Spiels</a:t>
            </a:r>
          </a:p>
          <a:p>
            <a:pPr algn="ctr">
              <a:lnSpc>
                <a:spcPct val="80000"/>
              </a:lnSpc>
            </a:pPr>
            <a:endParaRPr lang="de-DE" sz="26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80000"/>
              </a:lnSpc>
            </a:pP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Herald und Baron treten seltener auf, abhängig vom Spielverlauf</a:t>
            </a:r>
          </a:p>
          <a:p>
            <a:pPr algn="ctr">
              <a:lnSpc>
                <a:spcPct val="80000"/>
              </a:lnSpc>
            </a:pPr>
            <a:endParaRPr lang="de-DE" sz="26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80000"/>
              </a:lnSpc>
            </a:pP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Die Verteilung zeigt, welche </a:t>
            </a:r>
            <a:r>
              <a:rPr lang="de-DE" sz="26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Objectives</a:t>
            </a: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regelmäßig eine Rolle spielen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18384DD9-C110-B6C3-C599-E52B3E440E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137324"/>
            <a:ext cx="5594420" cy="372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49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E7B60-075B-D51E-3AE8-519DBB5DB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Siegquote bei First </a:t>
            </a:r>
            <a:r>
              <a:rPr lang="de-DE" b="1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Objectives</a:t>
            </a:r>
            <a:endParaRPr lang="de-DE" b="1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EAFE22-09A8-5122-B2FF-7968A536EC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algn="ctr">
              <a:lnSpc>
                <a:spcPct val="80000"/>
              </a:lnSpc>
            </a:pPr>
            <a:endParaRPr lang="de-DE" sz="26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80000"/>
              </a:lnSpc>
            </a:pP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First Tower bringt mit </a:t>
            </a:r>
            <a:r>
              <a:rPr lang="de-DE" sz="26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69.2</a:t>
            </a: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 % die höchste Siegchance – früher </a:t>
            </a:r>
            <a:r>
              <a:rPr lang="de-DE" sz="26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Map-Kontrollvorteil</a:t>
            </a: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zahlt sich aus</a:t>
            </a:r>
          </a:p>
          <a:p>
            <a:pPr algn="ctr">
              <a:lnSpc>
                <a:spcPct val="80000"/>
              </a:lnSpc>
            </a:pPr>
            <a:endParaRPr lang="de-DE" sz="26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80000"/>
              </a:lnSpc>
            </a:pP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First Herald zeigt die geringste Siegquote </a:t>
            </a:r>
            <a:r>
              <a:rPr lang="de-DE" sz="26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(34 %) </a:t>
            </a: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– oft geholt, aber selten spielentscheidend</a:t>
            </a:r>
          </a:p>
          <a:p>
            <a:pPr algn="ctr">
              <a:lnSpc>
                <a:spcPct val="80000"/>
              </a:lnSpc>
            </a:pPr>
            <a:endParaRPr lang="de-DE" sz="26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80000"/>
              </a:lnSpc>
            </a:pP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Early </a:t>
            </a:r>
            <a:r>
              <a:rPr lang="de-DE" sz="26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Objectives</a:t>
            </a: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beeinflussen das Spiel, garantieren aber keinen Sieg – Teamplay bleibt zentral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923E03A-C8C9-9832-24FD-C96CC65F3F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972913"/>
            <a:ext cx="5654710" cy="405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68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CC06ED-4FF4-A5F8-06AC-E33260CF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Spielaufkommen pro Monat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A5D3C4-9D64-8502-7B5F-EEAFD60B54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Das meiste Spielaufkommen fällt auf Juli und August, wobei vor allem August mit fast </a:t>
            </a:r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50 % 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dominiert</a:t>
            </a:r>
          </a:p>
          <a:p>
            <a:pPr algn="ctr"/>
            <a:endParaRPr lang="de-DE" sz="24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Juni (nur ab dem 08.06.) und September (nur bis 06.09.) enthalten nur teilweise Daten des Monats</a:t>
            </a:r>
          </a:p>
          <a:p>
            <a:pPr algn="ctr"/>
            <a:endParaRPr lang="de-DE" sz="24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In den folgenden Slides betrachten wir den Tagesverlauf für Juli und August im Detail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2CCE24F-4432-8E2A-12CD-5706D8F775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015157"/>
            <a:ext cx="5725048" cy="397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44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0D35B4-5B81-5792-FE42-B87D39457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Spieleaufkommen pro Tag - Juli 2017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C074C0-CC92-ABDC-2520-33C2ED8DCB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Das Spielaufkommen steigt ab Mitte Juli an – mit dem Höchstwert am </a:t>
            </a:r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30.07</a:t>
            </a:r>
          </a:p>
          <a:p>
            <a:pPr algn="ctr"/>
            <a:endParaRPr lang="de-DE" sz="24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Letzte Juliwoche besonders aktiv, z. B. 29.–31.07. mit über </a:t>
            </a:r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3,7 %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pro Tag</a:t>
            </a:r>
          </a:p>
          <a:p>
            <a:pPr algn="ctr"/>
            <a:endParaRPr lang="de-DE" sz="24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Möglicher Zusammenhang mit Sommerferienbeginn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951993A-FA83-FBF9-C1DB-395727B841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25625"/>
            <a:ext cx="6019800" cy="359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15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4586-F7F6-6127-5E6F-F8AF39992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43"/>
            <a:ext cx="10515600" cy="1325563"/>
          </a:xfrm>
        </p:spPr>
        <p:txBody>
          <a:bodyPr/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Inhaltsverzeichnis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EFAE967-DD9D-9A91-C544-A6849DCB7D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Projektvorstellung und Zielsetzung</a:t>
            </a:r>
          </a:p>
          <a:p>
            <a:pPr marL="0" indent="0" algn="ctr">
              <a:buNone/>
            </a:pPr>
            <a:endParaRPr lang="de-DE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Datensatz</a:t>
            </a:r>
          </a:p>
          <a:p>
            <a:pPr algn="ctr"/>
            <a:endParaRPr lang="de-DE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Datenbereinigung</a:t>
            </a:r>
          </a:p>
          <a:p>
            <a:pPr algn="ctr"/>
            <a:endParaRPr lang="de-DE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Standard-Visualisierungen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6FD5D28-ECEE-7580-E26D-B7F1A58866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Machine Learning Visualisierungen</a:t>
            </a:r>
          </a:p>
          <a:p>
            <a:pPr algn="ctr"/>
            <a:endParaRPr lang="de-DE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Ergebnisse und Fazit</a:t>
            </a:r>
          </a:p>
          <a:p>
            <a:pPr algn="ctr"/>
            <a:endParaRPr lang="de-DE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Danksagung</a:t>
            </a:r>
          </a:p>
          <a:p>
            <a:pPr marL="0" indent="0" algn="ctr">
              <a:buNone/>
            </a:pPr>
            <a:endParaRPr lang="de-DE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Fragerunde</a:t>
            </a:r>
          </a:p>
        </p:txBody>
      </p:sp>
    </p:spTree>
    <p:extLst>
      <p:ext uri="{BB962C8B-B14F-4D97-AF65-F5344CB8AC3E}">
        <p14:creationId xmlns:p14="http://schemas.microsoft.com/office/powerpoint/2010/main" val="3522659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44F26-DCED-6F49-1422-0889B73E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Spieleaufkommen pro Tag - August 2017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C0CF2E-349E-6DAA-4C32-F2484179D7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algn="ctr">
              <a:lnSpc>
                <a:spcPct val="100000"/>
              </a:lnSpc>
            </a:pP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Das Spielaufkommen steigt konstant über den Monat hinweg</a:t>
            </a:r>
          </a:p>
          <a:p>
            <a:pPr algn="ctr">
              <a:lnSpc>
                <a:spcPct val="100000"/>
              </a:lnSpc>
            </a:pPr>
            <a:endParaRPr lang="de-DE" sz="24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100000"/>
              </a:lnSpc>
            </a:pP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Letzte Augusttage extrem aktiv – besonders der 31.08. mit </a:t>
            </a:r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10,3 %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als Spitzenreiter</a:t>
            </a:r>
          </a:p>
          <a:p>
            <a:pPr algn="ctr">
              <a:lnSpc>
                <a:spcPct val="100000"/>
              </a:lnSpc>
            </a:pPr>
            <a:endParaRPr lang="de-DE" sz="24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100000"/>
              </a:lnSpc>
            </a:pP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Möglicher Zusammenhang mit Sommerferien oder Events</a:t>
            </a:r>
          </a:p>
          <a:p>
            <a:pPr algn="ctr">
              <a:lnSpc>
                <a:spcPct val="100000"/>
              </a:lnSpc>
            </a:pPr>
            <a:endParaRPr lang="de-DE" sz="24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100000"/>
              </a:lnSpc>
            </a:pP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Deutlich intensiver als im Juli – </a:t>
            </a:r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August 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war der aktivste Monat im Datensatz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382D12C-0E07-B0D7-75EA-4D1A2CC372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117228"/>
            <a:ext cx="5865725" cy="3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9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CD991-E929-757A-4FA2-A6E3389F1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Machine-Learning-Visualisierungen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3E8E2E-E090-470D-E6FC-92FA8E24E6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Modellevaluation (</a:t>
            </a:r>
            <a:r>
              <a:rPr lang="de-DE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Accuracy</a:t>
            </a: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, Scores)</a:t>
            </a:r>
          </a:p>
          <a:p>
            <a:pPr algn="ctr"/>
            <a:endParaRPr lang="de-DE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Confusion</a:t>
            </a: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Matrix</a:t>
            </a:r>
          </a:p>
          <a:p>
            <a:pPr algn="ctr"/>
            <a:endParaRPr lang="de-DE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Vorhersagevergleiche</a:t>
            </a:r>
          </a:p>
          <a:p>
            <a:pPr algn="ctr"/>
            <a:endParaRPr lang="de-DE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Fehlerverteilung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BB80C80-5DFD-DDF7-3B51-CCCB0BA68A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algn="ctr">
              <a:lnSpc>
                <a:spcPct val="100000"/>
              </a:lnSpc>
            </a:pP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Feature-Wichtigkeit</a:t>
            </a:r>
          </a:p>
          <a:p>
            <a:pPr algn="ctr">
              <a:lnSpc>
                <a:spcPct val="100000"/>
              </a:lnSpc>
            </a:pPr>
            <a:endParaRPr lang="de-DE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100000"/>
              </a:lnSpc>
            </a:pP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Modellvergleich</a:t>
            </a:r>
          </a:p>
          <a:p>
            <a:pPr algn="ctr">
              <a:lnSpc>
                <a:spcPct val="100000"/>
              </a:lnSpc>
            </a:pPr>
            <a:endParaRPr lang="de-DE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100000"/>
              </a:lnSpc>
            </a:pP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Baseline vs. Modell</a:t>
            </a:r>
          </a:p>
          <a:p>
            <a:pPr algn="ctr">
              <a:lnSpc>
                <a:spcPct val="100000"/>
              </a:lnSpc>
            </a:pPr>
            <a:endParaRPr lang="de-DE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100000"/>
              </a:lnSpc>
            </a:pP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Modellbewertung</a:t>
            </a:r>
          </a:p>
          <a:p>
            <a:pPr algn="ctr">
              <a:lnSpc>
                <a:spcPct val="100000"/>
              </a:lnSpc>
            </a:pPr>
            <a:endParaRPr lang="de-DE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100000"/>
              </a:lnSpc>
            </a:pP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Modellvergleiche: Random Forest vs. Modelle</a:t>
            </a:r>
          </a:p>
        </p:txBody>
      </p:sp>
    </p:spTree>
    <p:extLst>
      <p:ext uri="{BB962C8B-B14F-4D97-AF65-F5344CB8AC3E}">
        <p14:creationId xmlns:p14="http://schemas.microsoft.com/office/powerpoint/2010/main" val="2438056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EEDBA-F608-7EC8-ED09-8D74435ED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Modellevaluation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A43EDA-F6CB-D74E-13E7-0E74EEF235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ctr"/>
            <a:endParaRPr lang="de-DE" sz="2400" dirty="0"/>
          </a:p>
          <a:p>
            <a:pPr algn="ctr">
              <a:lnSpc>
                <a:spcPct val="80000"/>
              </a:lnSpc>
            </a:pPr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80000"/>
              </a:lnSpc>
            </a:pP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Verglichen wurde Zufall (Baseline) gegen trainiertes Modell</a:t>
            </a:r>
          </a:p>
          <a:p>
            <a:pPr algn="ctr">
              <a:lnSpc>
                <a:spcPct val="80000"/>
              </a:lnSpc>
            </a:pPr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80000"/>
              </a:lnSpc>
            </a:pP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Die Frage war Gewinnt Team 1 – Ja oder Nein?</a:t>
            </a:r>
          </a:p>
          <a:p>
            <a:pPr algn="ctr">
              <a:lnSpc>
                <a:spcPct val="80000"/>
              </a:lnSpc>
            </a:pPr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80000"/>
              </a:lnSpc>
            </a:pP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Das Ergebnis: Das Modell liegt mit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82,35 % </a:t>
            </a: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deutlich über dem Zufall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(50 %)</a:t>
            </a:r>
          </a:p>
        </p:txBody>
      </p:sp>
      <p:pic>
        <p:nvPicPr>
          <p:cNvPr id="24" name="Inhaltsplatzhalter 23">
            <a:extLst>
              <a:ext uri="{FF2B5EF4-FFF2-40B4-BE49-F238E27FC236}">
                <a16:creationId xmlns:a16="http://schemas.microsoft.com/office/drawing/2014/main" id="{A721DA5B-885E-71D0-8632-9884C194D1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758156"/>
            <a:ext cx="5373356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37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CA60E5-2910-F879-FB31-4F94E85F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Confusion Matrix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8180DB-C922-1AA0-D0AE-50B7E897A7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Die Matrix zeigt den Vergleich zwischen Vorhersage und Realität</a:t>
            </a:r>
          </a:p>
          <a:p>
            <a:pPr algn="ctr"/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Team 1 wurde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4321</a:t>
            </a: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-mal korrekt vorhergesagt, Team 2 sogar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4088</a:t>
            </a: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-mal richtig erkannt</a:t>
            </a:r>
          </a:p>
          <a:p>
            <a:pPr algn="ctr"/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Falsch vorhergesagt wurde Team 1 in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851</a:t>
            </a: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Fällen, Team 2 in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951</a:t>
            </a: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Fällen</a:t>
            </a:r>
          </a:p>
          <a:p>
            <a:pPr algn="ctr"/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Das Modell trifft in der Mehrheit der Fälle die richtige Entscheidung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2DEE33A6-A3D3-8B6C-2E9C-4AC01E94C7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825624"/>
            <a:ext cx="5393453" cy="411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29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B85AE-4A43-A8BC-8BEE-392BCEFF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Vorhersagevergleiche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9BF911-5F0D-19DB-CC43-3CC167738C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In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82,4 % </a:t>
            </a: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aller Spiele lag das Modell mit seiner Vorhersage richtig</a:t>
            </a:r>
          </a:p>
          <a:p>
            <a:pPr algn="ctr"/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Nur in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17,6 % </a:t>
            </a: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der Fälle wurde das Spiel falsch vorhergesagt</a:t>
            </a:r>
          </a:p>
          <a:p>
            <a:pPr algn="ctr"/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Das Modell ist damit deutlich zuverlässiger als Zufall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(50 %) </a:t>
            </a: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und erkennt klare Muster im Spielverlauf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C0633672-9C3F-D678-A142-839EAF148C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080472"/>
            <a:ext cx="5493936" cy="384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8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5D9DB6-376B-E535-090B-CE1724943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Fehlerverteilung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44C041-3CDE-3EB4-1BB5-CA762A84FC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Die meisten Fehlvorhersagen gab es, wenn Team 2 gewonnen hat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(52,8 %)</a:t>
            </a:r>
          </a:p>
          <a:p>
            <a:pPr algn="ctr"/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Bei Team-1-Siegen lag das Modell etwas seltener daneben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(47,2 %)</a:t>
            </a:r>
          </a:p>
          <a:p>
            <a:pPr algn="ctr"/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Insgesamt sind die Fehler relativ gleichmäßig verteilt</a:t>
            </a:r>
          </a:p>
          <a:p>
            <a:pPr algn="ctr"/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Das Modell bevorzugt kein Team – die Bewertung bleibt fair und ausgewogen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2206B20E-700C-B8C4-5576-79097DA5D2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102155"/>
            <a:ext cx="5654710" cy="379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80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6F63C4-8DDF-491C-7CDC-7E8A23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Feature Wichtigkeit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C022F0-6EE3-2F32-7733-AADF17F5BC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algn="ctr"/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Der First Inhibitor hat den größten Einfluss auf den Spielsieg – entscheidend fürs </a:t>
            </a:r>
            <a:r>
              <a:rPr lang="de-DE" sz="22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Endgame</a:t>
            </a:r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Auch First Tower und First Dragon spielen eine wichtige Rolle in der Vorhersage</a:t>
            </a:r>
          </a:p>
          <a:p>
            <a:pPr algn="ctr"/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Die Grafik zeigt: Frühe </a:t>
            </a:r>
            <a:r>
              <a:rPr lang="de-DE" sz="22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Map</a:t>
            </a: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-Kontrolle wirkt sich stark auf den Spielverlauf aus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C1E220F2-F3AD-46DD-7E76-9803904625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1" y="2120202"/>
            <a:ext cx="5674805" cy="35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3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AEE70-A861-E4BE-F8C6-56EFF62B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Modellvergleich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ECA75F-18AF-6FC5-18B3-64FADFFFE6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Verglichen wurden zwei ML-Modelle: Logistische Regression und Entscheidungsbaum</a:t>
            </a:r>
          </a:p>
          <a:p>
            <a:pPr algn="ctr"/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Der Entscheidungsbaum schnitt mit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89,98 % </a:t>
            </a: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am besten ab</a:t>
            </a:r>
          </a:p>
          <a:p>
            <a:pPr algn="ctr"/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Beide Modelle lagen deutlich über der Zufallsrate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(50 %) </a:t>
            </a: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– das zeigt klare Muster im Spielverlauf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F58AF042-3390-1B46-41CB-DE2B7C7817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167470"/>
            <a:ext cx="5735097" cy="36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06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E0FBED-AA56-A6ED-94DF-081C92F4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Baseline vs. 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8608FF-E57B-5DB9-208E-037C237828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Zufall: Du drückst blind auf  Team 1“ oder  Team 2 das sind 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50 %</a:t>
            </a:r>
          </a:p>
          <a:p>
            <a:pPr algn="ctr"/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Baseline: Du drückst immer auf Team 1, weil das statistisch häufiger gewinnt 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50,65 %</a:t>
            </a:r>
          </a:p>
          <a:p>
            <a:pPr algn="ctr"/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Modell: Du analysierst Spielverlauf und </a:t>
            </a:r>
            <a:r>
              <a:rPr lang="de-DE" sz="22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Objectives</a:t>
            </a: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82,35 %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8FB28098-6DA8-C7F5-0FB2-80F0E21C3E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085495"/>
            <a:ext cx="5574323" cy="383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58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E5EC69-0D2A-C397-12BD-43A1FCB72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Modellbewertung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696056-AFFE-B77F-E955-C34BDA15CD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de-DE" sz="2400" dirty="0"/>
          </a:p>
          <a:p>
            <a:endParaRPr lang="de-DE" sz="2400" dirty="0"/>
          </a:p>
          <a:p>
            <a:pPr algn="ctr"/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Vergleich von 3 Modellen mit 5 Durchläufen und deren Durchschnittswert</a:t>
            </a:r>
          </a:p>
          <a:p>
            <a:pPr algn="ctr"/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2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Decision</a:t>
            </a: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de-DE" sz="22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Tree</a:t>
            </a: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und Random Forest haben identische Werte und die geringsten Fehlerwerte</a:t>
            </a:r>
          </a:p>
          <a:p>
            <a:endParaRPr lang="de-DE" sz="2400" b="1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440A32D-D00C-8B85-E38E-DA2511428E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066986"/>
            <a:ext cx="5654710" cy="386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0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9AD2B5E-788B-782C-668E-1F08248BF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Projektvorstellung und Zielsetzung</a:t>
            </a:r>
            <a:br>
              <a:rPr lang="de-DE" dirty="0"/>
            </a:b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C647721-CFC4-1A94-5DEE-30F464BD2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419"/>
            <a:ext cx="10515600" cy="510845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Analyse von über 50.000 League </a:t>
            </a:r>
            <a:r>
              <a:rPr lang="de-DE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of</a:t>
            </a: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Legends </a:t>
            </a:r>
            <a:r>
              <a:rPr lang="de-DE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Ranked</a:t>
            </a: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Spielen (EUW)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Quelle: </a:t>
            </a:r>
            <a:r>
              <a:rPr lang="de-DE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Kaggle</a:t>
            </a: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Datensatz</a:t>
            </a:r>
          </a:p>
          <a:p>
            <a:pPr algn="ctr"/>
            <a:endParaRPr lang="de-DE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Fokus auf Spielstatistiken, Champions, Banns und </a:t>
            </a:r>
            <a:r>
              <a:rPr lang="de-DE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Objectives</a:t>
            </a:r>
            <a:endParaRPr lang="de-DE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endParaRPr lang="de-DE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Datenbereinigung: Ausreißer entfernen, Duplikate prüfen, fehlende Werte behandeln </a:t>
            </a:r>
          </a:p>
          <a:p>
            <a:pPr algn="ctr"/>
            <a:endParaRPr lang="de-DE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Erstellung von 14 Standard - Visualisierungen und 14 Machine - Learning - Analysen</a:t>
            </a:r>
          </a:p>
          <a:p>
            <a:pPr algn="ctr"/>
            <a:endParaRPr lang="de-DE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Ziel: Einblicke in Spielverlauf, Vorhersagemodelle</a:t>
            </a:r>
          </a:p>
        </p:txBody>
      </p:sp>
    </p:spTree>
    <p:extLst>
      <p:ext uri="{BB962C8B-B14F-4D97-AF65-F5344CB8AC3E}">
        <p14:creationId xmlns:p14="http://schemas.microsoft.com/office/powerpoint/2010/main" val="346397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2524A-61C5-FA70-0D97-D7B55F686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Modellvergleich Logistische Regression vs. Random Forest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000668-531B-2C44-6234-419C78CD18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b="1" dirty="0"/>
          </a:p>
          <a:p>
            <a:endParaRPr lang="de-DE" sz="2400" b="1" dirty="0"/>
          </a:p>
          <a:p>
            <a:pPr algn="ctr"/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Logistische Regression einfacher, liefert solide Ergebnisse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(82,35 %)</a:t>
            </a:r>
          </a:p>
          <a:p>
            <a:pPr algn="ctr"/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Random Forest komplexer, erkennt mehr Muster hat höhere Genauigkeit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(89,92 %)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AD3A0889-4066-9051-37AF-673E066B9F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122252"/>
            <a:ext cx="5564275" cy="375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72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8E83E-825A-B21A-BE25-72BB85600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Confusion Matrix </a:t>
            </a:r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Logistische Regression </a:t>
            </a:r>
            <a:r>
              <a:rPr lang="fr-FR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/ </a:t>
            </a:r>
            <a:r>
              <a:rPr lang="fr-FR" b="1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Random</a:t>
            </a:r>
            <a:r>
              <a:rPr lang="fr-FR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Forest</a:t>
            </a:r>
            <a:endParaRPr lang="de-DE" b="1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9B3475-36D2-12B6-33CD-2D6D888709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ctr"/>
            <a:endParaRPr lang="de-DE" sz="2400" b="1" dirty="0"/>
          </a:p>
          <a:p>
            <a:pPr algn="ctr"/>
            <a:endParaRPr lang="de-DE" sz="24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Logistische Regression hat mehr </a:t>
            </a:r>
            <a:r>
              <a:rPr lang="de-DE" sz="22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Fehleinschätzungen,ist</a:t>
            </a: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schwächer bei komplexen Mustern</a:t>
            </a:r>
          </a:p>
          <a:p>
            <a:pPr algn="ctr"/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Random Forest weniger Fehler, erkennt Team-Siege und ist zuverlässiger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2B7C15D0-A2FE-FE07-EDDD-C30076C7D9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825625"/>
            <a:ext cx="53934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47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9E5953-7D5C-4BB5-B65D-174D24BF3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Vorhersagevergleich Richtig vs. Falsch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CF9326-CF03-B088-0B5B-F787A655B3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b="1" dirty="0"/>
          </a:p>
          <a:p>
            <a:pPr algn="ctr"/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Logistische Regression ca.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82 % </a:t>
            </a: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richtige Vorhersagen, höhere Fehlerquote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( fast 18 %)</a:t>
            </a:r>
          </a:p>
          <a:p>
            <a:pPr algn="ctr"/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Random Forest ca.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90 % </a:t>
            </a: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richtige Vorhersagen, deutlich weniger Fehler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(10.1 %)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96F67CDC-B968-B203-5F4C-ED7F34D9CA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949380"/>
            <a:ext cx="5554226" cy="422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53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FF8C5-8328-BDC7-A061-58983ABE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Fehlerverteilung pro Team und 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E08807-5553-497D-993D-A20654957C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algn="ctr">
              <a:lnSpc>
                <a:spcPct val="100000"/>
              </a:lnSpc>
            </a:pP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Logistische Regression mehr Fehler bei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Team 2 (fast 53 %) </a:t>
            </a: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als bei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Team 1 (47.2 %)</a:t>
            </a:r>
          </a:p>
          <a:p>
            <a:pPr algn="ctr">
              <a:lnSpc>
                <a:spcPct val="100000"/>
              </a:lnSpc>
            </a:pPr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100000"/>
              </a:lnSpc>
            </a:pP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Random Forest reduziert die Fehler bei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Team 2 </a:t>
            </a: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deutlich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(44.1 %), </a:t>
            </a: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bei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Team 1 </a:t>
            </a: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mit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(55.9%)</a:t>
            </a:r>
          </a:p>
          <a:p>
            <a:pPr algn="ctr">
              <a:lnSpc>
                <a:spcPct val="100000"/>
              </a:lnSpc>
            </a:pPr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100000"/>
              </a:lnSpc>
            </a:pP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Fazit: Random Forest verteilt Fehler gleichmäßiger und zuverlässiger, dadurch insgesamt robustere Vorhersagen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ED32E0EF-96DE-1DAC-D7CC-745C905FA7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999621"/>
            <a:ext cx="5634614" cy="396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17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702FB-65DE-C291-C46F-47D4111C5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Feature Wichtigkeit Lineare Regression vs. Random Forest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CEA517-02B9-ED1B-58FA-6481580FCD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ctr"/>
            <a:endParaRPr lang="de-DE" sz="2400" b="1" dirty="0"/>
          </a:p>
          <a:p>
            <a:pPr algn="ctr">
              <a:lnSpc>
                <a:spcPct val="100000"/>
              </a:lnSpc>
            </a:pPr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100000"/>
              </a:lnSpc>
            </a:pP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Lineare Regression legt stärksten Fokus auf First Inhibitor und First Tower als wichtigste Einflussfaktoren</a:t>
            </a:r>
          </a:p>
          <a:p>
            <a:pPr algn="ctr">
              <a:lnSpc>
                <a:spcPct val="100000"/>
              </a:lnSpc>
            </a:pPr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100000"/>
              </a:lnSpc>
            </a:pP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Random Forest: verteilt Gewichtungen ausgeglichener und bezieht auch Faktoren wie First Baron mit ein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B88B8C55-CC7F-B1BA-714D-E6070086BB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092107"/>
            <a:ext cx="5735097" cy="381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18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1B1DAB-58EB-B79E-E76B-58F2A5A5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Modellvergleich Baseline vs. Logistische Regression vs. Random Forest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264429-31C2-9297-2452-F7C621BF8F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ctr"/>
            <a:endParaRPr lang="de-DE" sz="2400" b="1" dirty="0"/>
          </a:p>
          <a:p>
            <a:pPr algn="ctr">
              <a:lnSpc>
                <a:spcPct val="100000"/>
              </a:lnSpc>
            </a:pP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Baseline nur Raten hat ca.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50 % </a:t>
            </a: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Trefferquote</a:t>
            </a:r>
          </a:p>
          <a:p>
            <a:pPr algn="ctr">
              <a:lnSpc>
                <a:spcPct val="100000"/>
              </a:lnSpc>
            </a:pPr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100000"/>
              </a:lnSpc>
            </a:pP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Logistische Regression erkennt Muster hat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82.35 % </a:t>
            </a: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Trefferquote</a:t>
            </a:r>
          </a:p>
          <a:p>
            <a:pPr algn="ctr">
              <a:lnSpc>
                <a:spcPct val="100000"/>
              </a:lnSpc>
            </a:pPr>
            <a:endParaRPr lang="de-DE" sz="22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100000"/>
              </a:lnSpc>
            </a:pP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Random Forest kombiniert viele Entscheidungsbäume und hat fast </a:t>
            </a:r>
            <a:r>
              <a:rPr lang="de-DE" sz="22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90 % </a:t>
            </a: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Trefferquote, bestes Ergebnis</a:t>
            </a:r>
          </a:p>
        </p:txBody>
      </p:sp>
      <p:pic>
        <p:nvPicPr>
          <p:cNvPr id="36" name="Inhaltsplatzhalter 35">
            <a:extLst>
              <a:ext uri="{FF2B5EF4-FFF2-40B4-BE49-F238E27FC236}">
                <a16:creationId xmlns:a16="http://schemas.microsoft.com/office/drawing/2014/main" id="{78AAFD73-2FDB-4C0A-F634-5813315F28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2167470"/>
            <a:ext cx="5664758" cy="36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77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26683-2DDD-34E1-DEE9-1F88CE9A1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Ergebnisse &amp; 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F3F593-ECB5-C1FD-56A3-1587FD35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lnSpc>
                <a:spcPct val="70000"/>
              </a:lnSpc>
            </a:pPr>
            <a:endParaRPr lang="de-DE" sz="26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70000"/>
              </a:lnSpc>
            </a:pP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Die Meisten Spiele dauern </a:t>
            </a:r>
            <a:r>
              <a:rPr lang="de-DE" sz="26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25–35</a:t>
            </a: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Minuten</a:t>
            </a:r>
          </a:p>
          <a:p>
            <a:pPr algn="ctr">
              <a:lnSpc>
                <a:spcPct val="70000"/>
              </a:lnSpc>
            </a:pPr>
            <a:endParaRPr lang="de-DE" sz="26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70000"/>
              </a:lnSpc>
            </a:pP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Bestimmte Champions &amp; Spells (z. B. Flash) dominieren</a:t>
            </a:r>
          </a:p>
          <a:p>
            <a:pPr algn="ctr">
              <a:lnSpc>
                <a:spcPct val="70000"/>
              </a:lnSpc>
            </a:pPr>
            <a:endParaRPr lang="de-DE" sz="26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70000"/>
              </a:lnSpc>
            </a:pPr>
            <a:r>
              <a:rPr lang="de-DE" sz="26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Objectives</a:t>
            </a: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(Drache, Baron, Türme) stark spielentscheidend</a:t>
            </a:r>
          </a:p>
          <a:p>
            <a:pPr algn="ctr">
              <a:lnSpc>
                <a:spcPct val="70000"/>
              </a:lnSpc>
            </a:pPr>
            <a:endParaRPr lang="de-DE" sz="26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70000"/>
              </a:lnSpc>
            </a:pP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Fazit: Frühe </a:t>
            </a:r>
            <a:r>
              <a:rPr lang="de-DE" sz="26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Objectives</a:t>
            </a: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+ Meta-Champions = höhere Siegwahrscheinlichkeit</a:t>
            </a:r>
          </a:p>
        </p:txBody>
      </p:sp>
    </p:spTree>
    <p:extLst>
      <p:ext uri="{BB962C8B-B14F-4D97-AF65-F5344CB8AC3E}">
        <p14:creationId xmlns:p14="http://schemas.microsoft.com/office/powerpoint/2010/main" val="463978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1620B-47CC-B37C-E591-B48EA8A1D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Danksagung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EDD0F6-19D9-B676-53D6-F20B2328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837"/>
            <a:ext cx="10515600" cy="1803163"/>
          </a:xfrm>
        </p:spPr>
        <p:txBody>
          <a:bodyPr/>
          <a:lstStyle/>
          <a:p>
            <a:pPr marL="0" indent="0" algn="ctr">
              <a:buNone/>
            </a:pPr>
            <a:endParaRPr lang="de-DE" dirty="0"/>
          </a:p>
          <a:p>
            <a:pPr algn="ctr">
              <a:lnSpc>
                <a:spcPct val="100000"/>
              </a:lnSpc>
            </a:pP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Ich danke Ihnen fürs Zuhören und für Ihr Interesse an meiner Analyse.</a:t>
            </a:r>
            <a:b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</a:br>
            <a:r>
              <a:rPr lang="de-DE" sz="22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Besonderer Dank gilt meiner Schulung für die Unterstützung</a:t>
            </a:r>
          </a:p>
        </p:txBody>
      </p:sp>
      <p:pic>
        <p:nvPicPr>
          <p:cNvPr id="7" name="Grafik 6" descr="Ein Bild, das Cartoon, Zeichnung, Clipart, Darstellung enthält.&#10;&#10;KI-generierte Inhalte können fehlerhaft sein.">
            <a:extLst>
              <a:ext uri="{FF2B5EF4-FFF2-40B4-BE49-F238E27FC236}">
                <a16:creationId xmlns:a16="http://schemas.microsoft.com/office/drawing/2014/main" id="{C028B0DC-9347-7B63-E36E-93B87C929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070" y="2951400"/>
            <a:ext cx="4057860" cy="397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66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76F4B1-D239-8144-319A-87B8EE5DD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60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Fragerunde</a:t>
            </a:r>
          </a:p>
        </p:txBody>
      </p:sp>
      <p:pic>
        <p:nvPicPr>
          <p:cNvPr id="11" name="Grafik 10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C4A099F0-0318-41CE-A446-1D9601878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78" y="1853921"/>
            <a:ext cx="4152900" cy="41148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4FD8F2D-281B-0816-F744-1654518A6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048" y="1392848"/>
            <a:ext cx="1914525" cy="189547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ABE822A-F6A4-4F6F-3955-1AF835C96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54018"/>
            <a:ext cx="19145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88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Digitale Kunst, Anime, PC-Spiel, Digitales Compositing enthält.&#10;&#10;KI-generierte Inhalte können fehlerhaft sein.">
            <a:extLst>
              <a:ext uri="{FF2B5EF4-FFF2-40B4-BE49-F238E27FC236}">
                <a16:creationId xmlns:a16="http://schemas.microsoft.com/office/drawing/2014/main" id="{E5AE51FB-8A0C-410F-4938-C800A5F98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2"/>
          <a:stretch>
            <a:fillRect/>
          </a:stretch>
        </p:blipFill>
        <p:spPr>
          <a:xfrm>
            <a:off x="6229215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593309A-67F4-673C-5B85-B1B47754F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251316" cy="895784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Datensatz</a:t>
            </a:r>
            <a:endParaRPr lang="de-DE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E38C40-7286-A29A-0506-E72B52704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916"/>
            <a:ext cx="5257800" cy="51880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de-DE" sz="2000" dirty="0"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Quelle: </a:t>
            </a:r>
            <a:r>
              <a:rPr lang="de-DE" sz="26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Kaggle</a:t>
            </a: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(</a:t>
            </a:r>
            <a:r>
              <a:rPr lang="de-DE" sz="26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Datasnaek</a:t>
            </a: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) </a:t>
            </a:r>
          </a:p>
          <a:p>
            <a:pPr algn="ctr">
              <a:lnSpc>
                <a:spcPct val="70000"/>
              </a:lnSpc>
            </a:pPr>
            <a:endParaRPr lang="de-DE" sz="26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Zeitraum: 08. Juni – 06. September 2017</a:t>
            </a:r>
          </a:p>
          <a:p>
            <a:pPr algn="ctr">
              <a:lnSpc>
                <a:spcPct val="70000"/>
              </a:lnSpc>
            </a:pPr>
            <a:endParaRPr lang="de-DE" sz="26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Umfang: ca. 50.000 </a:t>
            </a:r>
            <a:r>
              <a:rPr lang="de-DE" sz="26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Ranked</a:t>
            </a: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- Spiele (EUW)</a:t>
            </a:r>
          </a:p>
          <a:p>
            <a:pPr algn="ctr">
              <a:lnSpc>
                <a:spcPct val="70000"/>
              </a:lnSpc>
            </a:pPr>
            <a:endParaRPr lang="de-DE" sz="26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Inhalte: Spielzeit, Gewinner, </a:t>
            </a:r>
            <a:r>
              <a:rPr lang="de-DE" sz="26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Objectives</a:t>
            </a: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, Champions, Banns, </a:t>
            </a:r>
            <a:r>
              <a:rPr lang="de-DE" sz="26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Summoner</a:t>
            </a: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Spells</a:t>
            </a:r>
          </a:p>
          <a:p>
            <a:pPr algn="ctr">
              <a:lnSpc>
                <a:spcPct val="70000"/>
              </a:lnSpc>
            </a:pPr>
            <a:endParaRPr lang="de-DE" sz="26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Besonderheit: Anonymisierte Spieldaten, gesammelt über Riot – Games - API</a:t>
            </a:r>
          </a:p>
        </p:txBody>
      </p:sp>
    </p:spTree>
    <p:extLst>
      <p:ext uri="{BB962C8B-B14F-4D97-AF65-F5344CB8AC3E}">
        <p14:creationId xmlns:p14="http://schemas.microsoft.com/office/powerpoint/2010/main" val="74295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DA9E9-3181-3E7F-A4CE-48060E059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Datenbereinigung</a:t>
            </a:r>
            <a:endParaRPr lang="de-DE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03865C-591D-14F9-67FD-1B793425E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de-DE" sz="3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Entfernen von Duplikaten im Datensatz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34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3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Umgang mit fehlenden Werten (z. B. Platzhalter -1 bei Banns zu 0 geändert)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34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3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Erstellung einer neuen Spalte </a:t>
            </a:r>
            <a:r>
              <a:rPr lang="de-DE" sz="34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duration_min</a:t>
            </a:r>
            <a:r>
              <a:rPr lang="de-DE" sz="3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 (Spielzeit in Minuten)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34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3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Prüfung auf Extremwerte (z. B. extrem kurze oder ungewöhnlich lange Spiele)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34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3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Konsistenzcheck zwischen den Champion-IDs und den Champion-Dateien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34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3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Vereinheitlichung der Datentypen (z. B. IDs und Zeitangaben)</a:t>
            </a:r>
          </a:p>
          <a:p>
            <a:pPr marL="0" indent="0">
              <a:buNone/>
            </a:pPr>
            <a:endParaRPr lang="de-DE" dirty="0">
              <a:latin typeface="ui-sans-serif"/>
            </a:endParaRPr>
          </a:p>
          <a:p>
            <a:endParaRPr lang="de-DE" dirty="0"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3178519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FC30B2-3A08-F2FE-FA70-4B1C8894F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Standard - Visualisierungen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D056FE-D8F0-8FB9-688F-176BB276C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29" y="1986116"/>
            <a:ext cx="5618657" cy="45067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0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Matchdauer und Zeitverlauf </a:t>
            </a:r>
          </a:p>
          <a:p>
            <a:pPr algn="ctr">
              <a:lnSpc>
                <a:spcPct val="70000"/>
              </a:lnSpc>
            </a:pPr>
            <a:endParaRPr lang="de-DE" sz="26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Champions allgemein</a:t>
            </a:r>
          </a:p>
          <a:p>
            <a:pPr algn="ctr">
              <a:lnSpc>
                <a:spcPct val="70000"/>
              </a:lnSpc>
            </a:pPr>
            <a:endParaRPr lang="de-DE" sz="26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de-DE" sz="26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Summoner</a:t>
            </a: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Spells</a:t>
            </a:r>
          </a:p>
          <a:p>
            <a:pPr algn="ctr">
              <a:lnSpc>
                <a:spcPct val="70000"/>
              </a:lnSpc>
            </a:pPr>
            <a:endParaRPr lang="de-DE" sz="26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de-DE" sz="2600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Objectives</a:t>
            </a: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und Spielverlauf</a:t>
            </a:r>
          </a:p>
          <a:p>
            <a:pPr algn="ctr">
              <a:lnSpc>
                <a:spcPct val="70000"/>
              </a:lnSpc>
            </a:pPr>
            <a:endParaRPr lang="de-DE" sz="26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de-DE" sz="26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Spieleraktivität und Spielaufkommen</a:t>
            </a:r>
          </a:p>
          <a:p>
            <a:pPr marL="0" indent="0">
              <a:buNone/>
            </a:pPr>
            <a:endParaRPr lang="de-DE" sz="2000" dirty="0"/>
          </a:p>
          <a:p>
            <a:endParaRPr lang="de-DE" sz="2000" dirty="0"/>
          </a:p>
        </p:txBody>
      </p:sp>
      <p:pic>
        <p:nvPicPr>
          <p:cNvPr id="11" name="Grafik 10" descr="Ein Bild, das Menschliches Gesicht, Fiktive Gestalt, Kleidung, Cartoon enthält.&#10;&#10;KI-generierte Inhalte können fehlerhaft sein.">
            <a:extLst>
              <a:ext uri="{FF2B5EF4-FFF2-40B4-BE49-F238E27FC236}">
                <a16:creationId xmlns:a16="http://schemas.microsoft.com/office/drawing/2014/main" id="{8F4DAD7F-6F4D-B67B-D50B-2E53E79E1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1" r="27422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05562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A1064-71DC-EEA1-31D2-4E27F999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Verteilung der Matchdauer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57C96C-83F8-B939-3294-53BF13564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690688"/>
            <a:ext cx="5181600" cy="4351338"/>
          </a:xfrm>
        </p:spPr>
        <p:txBody>
          <a:bodyPr>
            <a:norm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Die </a:t>
            </a:r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meisten Matches dauern zwischen 25 und 35 Minuten</a:t>
            </a:r>
          </a:p>
          <a:p>
            <a:pPr algn="ctr"/>
            <a:endParaRPr lang="de-DE" sz="2400" b="1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Kurze Spiele unter 10 Minuten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(Über 1000 Stück) sind </a:t>
            </a:r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Remakes</a:t>
            </a:r>
          </a:p>
          <a:p>
            <a:pPr algn="ctr"/>
            <a:endParaRPr lang="de-DE" sz="2400" b="1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Längere Spiele über 60 Minuten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kommen selten vor, aber sind vorhanden</a:t>
            </a:r>
          </a:p>
          <a:p>
            <a:pPr algn="ctr"/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Der Schwerpunkt liegt klar im Bereich von </a:t>
            </a:r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30 Minuten</a:t>
            </a:r>
            <a:endParaRPr lang="de-DE" sz="24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41845079-13FE-BF14-2106-9FAA7B2A5A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72200" y="1901904"/>
            <a:ext cx="5552133" cy="392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08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3F73B-1589-2565-A007-5C1DA21CC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Verteilung auf Spiellänge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AF69E4-FFB1-10D5-4F8B-2DCEFD3639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Über 80 % 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aller Spiele dauern zwischen </a:t>
            </a:r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20 und 40 Minuten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, also im typischen Spielrahmen </a:t>
            </a:r>
          </a:p>
          <a:p>
            <a:pPr algn="ctr"/>
            <a:endParaRPr lang="de-DE" sz="2400" b="1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Kurze Spiele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( unter 20 Min.) machen nur etwa </a:t>
            </a:r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7 %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aus, das sind sogenannte </a:t>
            </a:r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Remakes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oder schnelle beendete Spiele</a:t>
            </a:r>
            <a:endParaRPr lang="de-DE" sz="2400" b="1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endParaRPr lang="de-DE" sz="2400" b="1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Lange Spiele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(mehr als 40 Min.) sind mit knapp </a:t>
            </a:r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12 %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eher die Ausnahme, zeigen aber, dass die Matches ausgeglichen sind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73DFD6FA-0891-F2E5-052C-BCBAFAA708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077034"/>
            <a:ext cx="5433646" cy="384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06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DB127-7481-10DC-C372-0E342B02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992" y="365125"/>
            <a:ext cx="8650841" cy="1325563"/>
          </a:xfrm>
        </p:spPr>
        <p:txBody>
          <a:bodyPr/>
          <a:lstStyle/>
          <a:p>
            <a:pPr algn="ctr"/>
            <a:r>
              <a:rPr lang="de-DE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Spiele auf die Monate verteilt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547436-5C1A-4847-829A-60EDB63E23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0575"/>
            <a:ext cx="5181600" cy="4656388"/>
          </a:xfrm>
        </p:spPr>
        <p:txBody>
          <a:bodyPr>
            <a:normAutofit/>
          </a:bodyPr>
          <a:lstStyle/>
          <a:p>
            <a:pPr algn="ctr"/>
            <a:endParaRPr lang="de-DE" sz="2400" b="1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August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ist mit 46,8 % der aktivste Monat</a:t>
            </a:r>
          </a:p>
          <a:p>
            <a:pPr algn="ctr"/>
            <a:endParaRPr lang="de-DE" sz="2400" b="1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Juni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(ab 08.06.) und </a:t>
            </a:r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September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(bis 06.09.) haben </a:t>
            </a:r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nur begrenzte Daten</a:t>
            </a:r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, deshalb geringere Anteile</a:t>
            </a:r>
          </a:p>
          <a:p>
            <a:pPr algn="ctr"/>
            <a:endParaRPr lang="de-DE" sz="24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Deutlicher Aktivitätsspitze im Sommer – </a:t>
            </a:r>
            <a:r>
              <a:rPr lang="de-DE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liegt an den Sommerferien</a:t>
            </a:r>
            <a:endParaRPr lang="de-DE" sz="2400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1C58AEE-9D4F-F54D-E64B-4E68E679E2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2120202"/>
            <a:ext cx="5403501" cy="373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04071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1484</Words>
  <Application>Microsoft Office PowerPoint</Application>
  <PresentationFormat>Breitbild</PresentationFormat>
  <Paragraphs>283</Paragraphs>
  <Slides>38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Aptos</vt:lpstr>
      <vt:lpstr>Aptos Display</vt:lpstr>
      <vt:lpstr>Arial</vt:lpstr>
      <vt:lpstr>ui-sans-serif</vt:lpstr>
      <vt:lpstr>Larissa</vt:lpstr>
      <vt:lpstr>Datenanalyse von </vt:lpstr>
      <vt:lpstr>Inhaltsverzeichnis</vt:lpstr>
      <vt:lpstr>Projektvorstellung und Zielsetzung </vt:lpstr>
      <vt:lpstr>Datensatz</vt:lpstr>
      <vt:lpstr>Datenbereinigung</vt:lpstr>
      <vt:lpstr>Standard - Visualisierungen</vt:lpstr>
      <vt:lpstr>Verteilung der Matchdauer</vt:lpstr>
      <vt:lpstr>Verteilung auf Spiellänge</vt:lpstr>
      <vt:lpstr>Spiele auf die Monate verteilt</vt:lpstr>
      <vt:lpstr>Top 5 meistgespielte Champions</vt:lpstr>
      <vt:lpstr>Siegquote der Top 5</vt:lpstr>
      <vt:lpstr>Vergleich Pickrate vs. Banrate</vt:lpstr>
      <vt:lpstr>Beliebtesten Combo-Champions in einem Team</vt:lpstr>
      <vt:lpstr>Verteilung der Summoner Spells (gesamt)</vt:lpstr>
      <vt:lpstr>Top 10 Summoner Spell-Kombinationen</vt:lpstr>
      <vt:lpstr>First Objectives im Spiel</vt:lpstr>
      <vt:lpstr>Siegquote bei First Objectives</vt:lpstr>
      <vt:lpstr>Spielaufkommen pro Monat</vt:lpstr>
      <vt:lpstr>Spieleaufkommen pro Tag - Juli 2017</vt:lpstr>
      <vt:lpstr>Spieleaufkommen pro Tag - August 2017</vt:lpstr>
      <vt:lpstr>Machine-Learning-Visualisierungen</vt:lpstr>
      <vt:lpstr>Modellevaluation</vt:lpstr>
      <vt:lpstr>Confusion Matrix</vt:lpstr>
      <vt:lpstr>Vorhersagevergleiche</vt:lpstr>
      <vt:lpstr>Fehlerverteilung</vt:lpstr>
      <vt:lpstr>Feature Wichtigkeit</vt:lpstr>
      <vt:lpstr>Modellvergleich</vt:lpstr>
      <vt:lpstr>Baseline vs. Modell</vt:lpstr>
      <vt:lpstr>Modellbewertung</vt:lpstr>
      <vt:lpstr>Modellvergleich Logistische Regression vs. Random Forest</vt:lpstr>
      <vt:lpstr>Confusion Matrix Logistische Regression / Random Forest</vt:lpstr>
      <vt:lpstr>Vorhersagevergleich Richtig vs. Falsch</vt:lpstr>
      <vt:lpstr>Fehlerverteilung pro Team und Modell</vt:lpstr>
      <vt:lpstr>Feature Wichtigkeit Lineare Regression vs. Random Forest</vt:lpstr>
      <vt:lpstr>Modellvergleich Baseline vs. Logistische Regression vs. Random Forest</vt:lpstr>
      <vt:lpstr>Ergebnisse &amp; Fazit</vt:lpstr>
      <vt:lpstr>Danksagung</vt:lpstr>
      <vt:lpstr>Fragerunde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aljoscha kropp</dc:creator>
  <cp:lastModifiedBy>Aljoscha Kropp</cp:lastModifiedBy>
  <cp:revision>24</cp:revision>
  <dcterms:created xsi:type="dcterms:W3CDTF">2025-08-25T07:02:45Z</dcterms:created>
  <dcterms:modified xsi:type="dcterms:W3CDTF">2025-08-31T04:27:37Z</dcterms:modified>
</cp:coreProperties>
</file>